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5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418" r:id="rId2"/>
    <p:sldId id="419" r:id="rId3"/>
    <p:sldId id="467" r:id="rId4"/>
    <p:sldId id="420" r:id="rId5"/>
    <p:sldId id="423" r:id="rId6"/>
    <p:sldId id="521" r:id="rId7"/>
    <p:sldId id="493" r:id="rId8"/>
    <p:sldId id="494" r:id="rId9"/>
    <p:sldId id="495" r:id="rId10"/>
    <p:sldId id="496" r:id="rId11"/>
    <p:sldId id="497" r:id="rId12"/>
    <p:sldId id="499" r:id="rId13"/>
    <p:sldId id="500" r:id="rId14"/>
    <p:sldId id="501" r:id="rId15"/>
    <p:sldId id="502" r:id="rId16"/>
    <p:sldId id="503" r:id="rId17"/>
    <p:sldId id="504" r:id="rId18"/>
    <p:sldId id="505" r:id="rId19"/>
    <p:sldId id="506" r:id="rId20"/>
    <p:sldId id="507" r:id="rId21"/>
    <p:sldId id="508" r:id="rId22"/>
    <p:sldId id="509" r:id="rId23"/>
    <p:sldId id="510" r:id="rId24"/>
    <p:sldId id="516" r:id="rId25"/>
    <p:sldId id="517" r:id="rId26"/>
    <p:sldId id="518" r:id="rId27"/>
    <p:sldId id="519" r:id="rId28"/>
    <p:sldId id="520" r:id="rId29"/>
    <p:sldId id="498" r:id="rId30"/>
    <p:sldId id="511" r:id="rId31"/>
    <p:sldId id="512" r:id="rId32"/>
    <p:sldId id="515" r:id="rId33"/>
    <p:sldId id="513" r:id="rId34"/>
    <p:sldId id="514" r:id="rId35"/>
    <p:sldId id="427" r:id="rId36"/>
    <p:sldId id="348" r:id="rId37"/>
  </p:sldIdLst>
  <p:sldSz cx="12192000" cy="6858000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B6905"/>
    <a:srgbClr val="692AA2"/>
    <a:srgbClr val="0070C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87696" autoAdjust="0"/>
  </p:normalViewPr>
  <p:slideViewPr>
    <p:cSldViewPr>
      <p:cViewPr varScale="1">
        <p:scale>
          <a:sx n="57" d="100"/>
          <a:sy n="57" d="100"/>
        </p:scale>
        <p:origin x="892" y="4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279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25A1F-1CDC-4074-893A-5899111F5ABD}" type="datetimeFigureOut">
              <a:rPr lang="id-ID" smtClean="0"/>
              <a:t>04/12/2022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E874E-D680-4190-B4F6-A9A7BE5D0C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61503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9DCB56-DE58-4F64-B9CF-BA8F1134BDC6}" type="datetimeFigureOut">
              <a:rPr lang="id-ID" smtClean="0"/>
              <a:pPr/>
              <a:t>04/12/2022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1351D7-7B69-40B9-8EEA-B4FEF26EED31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4264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351D7-7B69-40B9-8EEA-B4FEF26EED31}" type="slidenum">
              <a:rPr lang="id-ID" smtClean="0"/>
              <a:pPr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92165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mtClean="0"/>
              <a:t>Gambar: https://pythonprogramminglanguage.com/how-is-the-k-nearest-neighbor-algorithm-different-from-k-means-clustering/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351D7-7B69-40B9-8EEA-B4FEF26EED31}" type="slidenum">
              <a:rPr lang="id-ID" smtClean="0"/>
              <a:pPr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03504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mtClean="0"/>
              <a:t>Sumber: https://towardsdatascience.com/hierarchical-clustering-explained-e59b13846da8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351D7-7B69-40B9-8EEA-B4FEF26EED31}" type="slidenum">
              <a:rPr lang="id-ID" smtClean="0"/>
              <a:pPr/>
              <a:t>16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6797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mtClean="0"/>
              <a:t>Gambar: https://towardsdatascience.com/hierarchical-clustering-explained-e59b13846da8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351D7-7B69-40B9-8EEA-B4FEF26EED31}" type="slidenum">
              <a:rPr lang="id-ID" smtClean="0"/>
              <a:pPr/>
              <a:t>17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075594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mtClean="0"/>
              <a:t>Gambar: https://towardsdatascience.com/hierarchical-clustering-explained-e59b13846da8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351D7-7B69-40B9-8EEA-B4FEF26EED31}" type="slidenum">
              <a:rPr lang="id-ID" smtClean="0"/>
              <a:pPr/>
              <a:t>18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32657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mtClean="0"/>
              <a:t>Gambar: https://towardsdatascience.com/hierarchical-clustering-explained-e59b13846da8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351D7-7B69-40B9-8EEA-B4FEF26EED31}" type="slidenum">
              <a:rPr lang="id-ID" smtClean="0"/>
              <a:pPr/>
              <a:t>19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67744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mtClean="0"/>
              <a:t>Gambar: https://machinelearninggeek.com/text-clustering-clustering-news-articles/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351D7-7B69-40B9-8EEA-B4FEF26EED31}" type="slidenum">
              <a:rPr lang="id-ID" smtClean="0"/>
              <a:pPr/>
              <a:t>32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93585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8" name="Rectangle 66"/>
          <p:cNvSpPr>
            <a:spLocks noChangeArrowheads="1"/>
          </p:cNvSpPr>
          <p:nvPr/>
        </p:nvSpPr>
        <p:spPr bwMode="gray">
          <a:xfrm>
            <a:off x="3048000" y="3124200"/>
            <a:ext cx="9144000" cy="609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id-ID"/>
          </a:p>
        </p:txBody>
      </p:sp>
      <p:sp>
        <p:nvSpPr>
          <p:cNvPr id="3139" name="Rectangle 67"/>
          <p:cNvSpPr>
            <a:spLocks noChangeArrowheads="1"/>
          </p:cNvSpPr>
          <p:nvPr/>
        </p:nvSpPr>
        <p:spPr bwMode="gray">
          <a:xfrm>
            <a:off x="0" y="3124200"/>
            <a:ext cx="12192000" cy="1524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id-ID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251201" y="3048000"/>
            <a:ext cx="8834967" cy="762000"/>
          </a:xfrm>
        </p:spPr>
        <p:txBody>
          <a:bodyPr/>
          <a:lstStyle>
            <a:lvl1pPr>
              <a:defRPr baseline="0"/>
            </a:lvl1pPr>
          </a:lstStyle>
          <a:p>
            <a:endParaRPr lang="en-AU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117600" y="5257800"/>
            <a:ext cx="10363200" cy="5334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 b="0" baseline="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0" y="0"/>
            <a:ext cx="9144000" cy="31241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344" y="692696"/>
            <a:ext cx="2765805" cy="18209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31838"/>
            <a:ext cx="2794000" cy="5592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731838"/>
            <a:ext cx="8178800" cy="5592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31838"/>
            <a:ext cx="10871200" cy="5635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371600"/>
            <a:ext cx="10972800" cy="4953000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2438" indent="-452438">
              <a:defRPr b="0">
                <a:solidFill>
                  <a:srgbClr val="000000"/>
                </a:solidFill>
              </a:defRPr>
            </a:lvl1pPr>
            <a:lvl2pPr marL="895350" indent="-438150">
              <a:buFont typeface="Courier New" panose="02070309020205020404" pitchFamily="49" charset="0"/>
              <a:buChar char="o"/>
              <a:defRPr>
                <a:solidFill>
                  <a:srgbClr val="000000"/>
                </a:solidFill>
              </a:defRPr>
            </a:lvl2pPr>
            <a:lvl3pPr marL="1347788" indent="-433388">
              <a:buFont typeface="Wingdings" panose="05000000000000000000" pitchFamily="2" charset="2"/>
              <a:buChar char="ü"/>
              <a:defRPr>
                <a:solidFill>
                  <a:srgbClr val="000000"/>
                </a:solidFill>
              </a:defRPr>
            </a:lvl3pPr>
            <a:lvl4pPr marL="1790700" indent="-419100">
              <a:buFont typeface="Wingdings" panose="05000000000000000000" pitchFamily="2" charset="2"/>
              <a:buChar char="v"/>
              <a:defRPr>
                <a:solidFill>
                  <a:srgbClr val="000000"/>
                </a:solidFill>
              </a:defRPr>
            </a:lvl4pPr>
            <a:lvl5pPr marL="2243138" indent="-414338">
              <a:buFont typeface="Wingdings" panose="05000000000000000000" pitchFamily="2" charset="2"/>
              <a:buChar char="Ø"/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371600"/>
            <a:ext cx="538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371600"/>
            <a:ext cx="538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408" y="476672"/>
            <a:ext cx="10814992" cy="94096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2" name="Group 68"/>
          <p:cNvGrpSpPr>
            <a:grpSpLocks/>
          </p:cNvGrpSpPr>
          <p:nvPr/>
        </p:nvGrpSpPr>
        <p:grpSpPr bwMode="auto">
          <a:xfrm>
            <a:off x="0" y="685800"/>
            <a:ext cx="12192000" cy="609600"/>
            <a:chOff x="0" y="432"/>
            <a:chExt cx="5760" cy="384"/>
          </a:xfrm>
        </p:grpSpPr>
        <p:sp>
          <p:nvSpPr>
            <p:cNvPr id="1093" name="Rectangle 69"/>
            <p:cNvSpPr>
              <a:spLocks noChangeArrowheads="1"/>
            </p:cNvSpPr>
            <p:nvPr userDrawn="1"/>
          </p:nvSpPr>
          <p:spPr bwMode="gray">
            <a:xfrm>
              <a:off x="0" y="432"/>
              <a:ext cx="5760" cy="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  <p:sp>
          <p:nvSpPr>
            <p:cNvPr id="1094" name="Rectangle 70"/>
            <p:cNvSpPr>
              <a:spLocks noChangeArrowheads="1"/>
            </p:cNvSpPr>
            <p:nvPr userDrawn="1"/>
          </p:nvSpPr>
          <p:spPr bwMode="gray">
            <a:xfrm>
              <a:off x="362" y="432"/>
              <a:ext cx="5398" cy="384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</p:grp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371600"/>
            <a:ext cx="109728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 smtClean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914400" y="731838"/>
            <a:ext cx="108712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AU" dirty="0" smtClean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42266"/>
            <a:ext cx="648072" cy="601267"/>
          </a:xfrm>
          <a:prstGeom prst="rect">
            <a:avLst/>
          </a:prstGeom>
        </p:spPr>
      </p:pic>
      <p:sp>
        <p:nvSpPr>
          <p:cNvPr id="15" name="Rectangle 2"/>
          <p:cNvSpPr txBox="1">
            <a:spLocks noChangeArrowheads="1"/>
          </p:cNvSpPr>
          <p:nvPr userDrawn="1"/>
        </p:nvSpPr>
        <p:spPr bwMode="white">
          <a:xfrm>
            <a:off x="9353551" y="42266"/>
            <a:ext cx="2838449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9pPr>
          </a:lstStyle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FAKULTAS </a:t>
            </a:r>
          </a:p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TEKNOLOGI</a:t>
            </a:r>
            <a:r>
              <a:rPr lang="id-ID" sz="1500" kern="0" baseline="0" dirty="0" smtClean="0">
                <a:solidFill>
                  <a:schemeClr val="tx1"/>
                </a:solidFill>
                <a:effectLst/>
              </a:rPr>
              <a:t> INFORMASI</a:t>
            </a:r>
            <a:endParaRPr lang="en-AU" sz="1500" kern="0" dirty="0" smtClean="0">
              <a:solidFill>
                <a:schemeClr val="tx1"/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798" y="-33238"/>
            <a:ext cx="8443753" cy="72593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hf sldNum="0"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q"/>
        <a:defRPr sz="2800" b="0">
          <a:solidFill>
            <a:srgbClr val="00206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42950" indent="-28575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Courier New" panose="02070309020205020404" pitchFamily="49" charset="0"/>
        <a:buChar char="o"/>
        <a:defRPr sz="2400">
          <a:solidFill>
            <a:srgbClr val="002060"/>
          </a:solidFill>
          <a:latin typeface="Calibri" panose="020F0502020204030204" pitchFamily="34" charset="0"/>
          <a:cs typeface="Calibri" panose="020F0502020204030204" pitchFamily="34" charset="0"/>
        </a:defRPr>
      </a:lvl2pPr>
      <a:lvl3pPr marL="11430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ü"/>
        <a:defRPr sz="2200">
          <a:solidFill>
            <a:srgbClr val="002060"/>
          </a:solidFill>
          <a:latin typeface="Calibri" panose="020F0502020204030204" pitchFamily="34" charset="0"/>
          <a:cs typeface="Calibri" panose="020F0502020204030204" pitchFamily="34" charset="0"/>
        </a:defRPr>
      </a:lvl3pPr>
      <a:lvl4pPr marL="16002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§"/>
        <a:defRPr sz="2000">
          <a:solidFill>
            <a:srgbClr val="002060"/>
          </a:solidFill>
          <a:latin typeface="Calibri" panose="020F0502020204030204" pitchFamily="34" charset="0"/>
          <a:cs typeface="Calibri" panose="020F0502020204030204" pitchFamily="34" charset="0"/>
        </a:defRPr>
      </a:lvl4pPr>
      <a:lvl5pPr marL="20574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Ø"/>
        <a:defRPr sz="2000">
          <a:solidFill>
            <a:srgbClr val="002060"/>
          </a:solidFill>
          <a:latin typeface="Calibri" panose="020F0502020204030204" pitchFamily="34" charset="0"/>
          <a:cs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opedia.org/text-clustering" TargetMode="External"/><Relationship Id="rId2" Type="http://schemas.openxmlformats.org/officeDocument/2006/relationships/hyperlink" Target="https://towardsdatascience.com/a-friendly-introduction-to-text-clustering-fa996bcefd0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chinelearninggeek.com/text-clustering-clustering-news-articles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dirty="0" smtClean="0"/>
              <a:t>FAKULTAS TEKNOLOGI INFORMASI</a:t>
            </a:r>
            <a:endParaRPr lang="id-ID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51384" y="4149080"/>
            <a:ext cx="10945216" cy="1512168"/>
          </a:xfrm>
        </p:spPr>
        <p:txBody>
          <a:bodyPr/>
          <a:lstStyle/>
          <a:p>
            <a:r>
              <a:rPr lang="es-ES" sz="5400" b="1" smtClean="0"/>
              <a:t>ANALISIS TEKS PADA MEDIA SOSIAL</a:t>
            </a:r>
            <a:endParaRPr lang="id-ID" sz="4400" b="1" smtClean="0"/>
          </a:p>
          <a:p>
            <a:r>
              <a:rPr lang="id-ID" sz="3600" b="1" smtClean="0"/>
              <a:t>[</a:t>
            </a:r>
            <a:r>
              <a:rPr lang="en-ID" sz="3600" b="1"/>
              <a:t>KP398 –</a:t>
            </a:r>
            <a:r>
              <a:rPr lang="en-ID" sz="3600" b="1" smtClean="0"/>
              <a:t> 2</a:t>
            </a:r>
            <a:r>
              <a:rPr lang="id-ID" sz="3600" b="1" smtClean="0"/>
              <a:t> SKS </a:t>
            </a:r>
            <a:r>
              <a:rPr lang="en-ID" sz="3600" b="1" smtClean="0"/>
              <a:t>– S1 TEKNIK INFORMATIKA</a:t>
            </a:r>
            <a:r>
              <a:rPr lang="id-ID" sz="3600" b="1" smtClean="0"/>
              <a:t>]</a:t>
            </a:r>
            <a:endParaRPr lang="id-ID" sz="3600" b="1" dirty="0"/>
          </a:p>
        </p:txBody>
      </p:sp>
    </p:spTree>
    <p:extLst>
      <p:ext uri="{BB962C8B-B14F-4D97-AF65-F5344CB8AC3E}">
        <p14:creationId xmlns:p14="http://schemas.microsoft.com/office/powerpoint/2010/main" val="4121763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Metode </a:t>
            </a:r>
            <a:r>
              <a:rPr lang="en-ID" smtClean="0"/>
              <a:t>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 smtClean="0"/>
              <a:t>Partitioning-based clustering</a:t>
            </a:r>
          </a:p>
          <a:p>
            <a:pPr lvl="1"/>
            <a:r>
              <a:rPr lang="en-ID" smtClean="0"/>
              <a:t>K-Means </a:t>
            </a:r>
          </a:p>
          <a:p>
            <a:pPr lvl="1"/>
            <a:r>
              <a:rPr lang="en-ID" smtClean="0"/>
              <a:t>K-Medoid </a:t>
            </a:r>
          </a:p>
          <a:p>
            <a:pPr lvl="1"/>
            <a:r>
              <a:rPr lang="en-ID" smtClean="0"/>
              <a:t>K-Medians </a:t>
            </a:r>
          </a:p>
          <a:p>
            <a:pPr lvl="1"/>
            <a:r>
              <a:rPr lang="en-ID" smtClean="0"/>
              <a:t>Fuzzy C-Means, dll</a:t>
            </a:r>
          </a:p>
          <a:p>
            <a:r>
              <a:rPr lang="en-ID" b="1" smtClean="0"/>
              <a:t>Hierarchical Clustering</a:t>
            </a:r>
          </a:p>
          <a:p>
            <a:pPr lvl="1"/>
            <a:r>
              <a:rPr lang="en-ID" smtClean="0"/>
              <a:t>Agglomerative</a:t>
            </a:r>
          </a:p>
          <a:p>
            <a:pPr lvl="1"/>
            <a:r>
              <a:rPr lang="en-ID" smtClean="0"/>
              <a:t>Divisive, dll</a:t>
            </a:r>
          </a:p>
          <a:p>
            <a:r>
              <a:rPr lang="en-ID" b="1" smtClean="0"/>
              <a:t>Density-based Clustering</a:t>
            </a:r>
          </a:p>
          <a:p>
            <a:pPr lvl="1"/>
            <a:r>
              <a:rPr lang="en-ID" smtClean="0"/>
              <a:t>DBSCAN, dll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7DEE59-9CBC-4858-B937-BF3090420D0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91944" y="3848100"/>
            <a:ext cx="2727497" cy="1944216"/>
          </a:xfrm>
          <a:prstGeom prst="rect">
            <a:avLst/>
          </a:prstGeom>
        </p:spPr>
      </p:pic>
      <p:pic>
        <p:nvPicPr>
          <p:cNvPr id="2050" name="Picture 2" descr="https://ichi.pro/assets/images/max/724/1*JsfEdbXKwJw_Euprvx17KA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48056" y="1828800"/>
            <a:ext cx="2738685" cy="179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miro.medium.com/max/1400/1*A1P4UT8NwQAmWmXGt5RgIw.pn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32304" y="2924944"/>
            <a:ext cx="2481957" cy="213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915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>
                <a:solidFill>
                  <a:srgbClr val="FFFF00"/>
                </a:solidFill>
              </a:rPr>
              <a:t>Hard</a:t>
            </a:r>
            <a:r>
              <a:rPr lang="en-ID" smtClean="0"/>
              <a:t> Clustering vs </a:t>
            </a:r>
            <a:r>
              <a:rPr lang="en-ID" smtClean="0">
                <a:solidFill>
                  <a:srgbClr val="FFFF00"/>
                </a:solidFill>
              </a:rPr>
              <a:t>Soft</a:t>
            </a:r>
            <a:r>
              <a:rPr lang="en-ID" smtClean="0"/>
              <a:t>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 smtClean="0">
                <a:solidFill>
                  <a:srgbClr val="FF0000"/>
                </a:solidFill>
              </a:rPr>
              <a:t>Hard clustering</a:t>
            </a:r>
            <a:r>
              <a:rPr lang="en-ID" smtClean="0"/>
              <a:t>: </a:t>
            </a:r>
            <a:r>
              <a:rPr lang="en-ID"/>
              <a:t>setiap objek dimiliki tepat oleh </a:t>
            </a:r>
            <a:r>
              <a:rPr lang="en-ID" b="1"/>
              <a:t>satu cluster</a:t>
            </a:r>
            <a:r>
              <a:rPr lang="en-ID"/>
              <a:t>. </a:t>
            </a:r>
            <a:endParaRPr lang="en-ID" smtClean="0"/>
          </a:p>
          <a:p>
            <a:r>
              <a:rPr lang="en-ID" b="1" smtClean="0">
                <a:solidFill>
                  <a:srgbClr val="FF0000"/>
                </a:solidFill>
              </a:rPr>
              <a:t>Soft clustering</a:t>
            </a:r>
            <a:r>
              <a:rPr lang="en-ID" smtClean="0"/>
              <a:t>: sebuah </a:t>
            </a:r>
            <a:r>
              <a:rPr lang="en-ID"/>
              <a:t>objek dapat dimiliki oleh </a:t>
            </a:r>
            <a:r>
              <a:rPr lang="en-ID" b="1"/>
              <a:t>satu atau lebih cluster</a:t>
            </a:r>
            <a:r>
              <a:rPr lang="en-ID"/>
              <a:t>. Keanggotaannya bisa bersifat parsial, artinya objek-objek tersebut mungkin menjadi bagian dari cluster tertentu lebih dari yang lain.</a:t>
            </a:r>
          </a:p>
        </p:txBody>
      </p:sp>
      <p:pic>
        <p:nvPicPr>
          <p:cNvPr id="1026" name="Picture 2" descr="https://miro.medium.com/max/1050/1*bBYxRxPveZ8khii6Ge2T5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701" y="3356992"/>
            <a:ext cx="7010597" cy="3355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7092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K-Means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/>
              <a:t>Algoritma </a:t>
            </a:r>
            <a:r>
              <a:rPr lang="en-ID" smtClean="0"/>
              <a:t>K-Means </a:t>
            </a:r>
            <a:r>
              <a:rPr lang="en-ID"/>
              <a:t>adalah salah satu algoritma clustering yang bersifat </a:t>
            </a:r>
            <a:r>
              <a:rPr lang="en-ID">
                <a:solidFill>
                  <a:srgbClr val="FF0000"/>
                </a:solidFill>
              </a:rPr>
              <a:t>iteratif</a:t>
            </a:r>
            <a:r>
              <a:rPr lang="en-ID"/>
              <a:t> yang mencoba untuk mempartisi dataset menjadi </a:t>
            </a:r>
            <a:r>
              <a:rPr lang="en-ID">
                <a:solidFill>
                  <a:srgbClr val="FF0000"/>
                </a:solidFill>
              </a:rPr>
              <a:t>subkelompok </a:t>
            </a:r>
            <a:r>
              <a:rPr lang="en-ID" smtClean="0">
                <a:solidFill>
                  <a:srgbClr val="FF0000"/>
                </a:solidFill>
              </a:rPr>
              <a:t>non-overlapping </a:t>
            </a:r>
            <a:r>
              <a:rPr lang="en-ID" smtClean="0"/>
              <a:t>berbeda </a:t>
            </a:r>
            <a:r>
              <a:rPr lang="en-ID"/>
              <a:t>yang ditentukan oleh </a:t>
            </a:r>
            <a:r>
              <a:rPr lang="en-ID">
                <a:solidFill>
                  <a:srgbClr val="FF0000"/>
                </a:solidFill>
              </a:rPr>
              <a:t>K (cluster) </a:t>
            </a:r>
            <a:r>
              <a:rPr lang="en-ID" smtClean="0"/>
              <a:t>yang </a:t>
            </a:r>
            <a:r>
              <a:rPr lang="en-ID"/>
              <a:t>mana setiap titik data hanya dimiliki oleh satu kelompok. </a:t>
            </a:r>
          </a:p>
          <a:p>
            <a:r>
              <a:rPr lang="en-ID"/>
              <a:t>K-Means mencoba membuat titik data </a:t>
            </a:r>
            <a:r>
              <a:rPr lang="en-ID">
                <a:solidFill>
                  <a:srgbClr val="FF0000"/>
                </a:solidFill>
              </a:rPr>
              <a:t>intra-cluster semirip mungkin </a:t>
            </a:r>
            <a:r>
              <a:rPr lang="en-ID" smtClean="0">
                <a:solidFill>
                  <a:srgbClr val="FF0000"/>
                </a:solidFill>
              </a:rPr>
              <a:t>dengan </a:t>
            </a:r>
            <a:r>
              <a:rPr lang="en-ID">
                <a:solidFill>
                  <a:srgbClr val="FF0000"/>
                </a:solidFill>
              </a:rPr>
              <a:t>titik data </a:t>
            </a:r>
            <a:r>
              <a:rPr lang="en-ID"/>
              <a:t>yang lain pada satu cluster. </a:t>
            </a:r>
          </a:p>
          <a:p>
            <a:r>
              <a:rPr lang="en-ID"/>
              <a:t>K-Means menetapkan poin data ke cluster sedemikian rupa sehingga jumlah jarak kuadrat antara titik data dan pusat massa cluster </a:t>
            </a:r>
            <a:r>
              <a:rPr lang="en-ID" smtClean="0"/>
              <a:t>(centroid) adalah minimal</a:t>
            </a:r>
            <a:r>
              <a:rPr lang="en-ID"/>
              <a:t>. </a:t>
            </a:r>
          </a:p>
          <a:p>
            <a:r>
              <a:rPr lang="en-ID"/>
              <a:t>Semakin sedikit variasi </a:t>
            </a:r>
            <a:r>
              <a:rPr lang="en-ID" smtClean="0"/>
              <a:t>dalam sebuah cluster</a:t>
            </a:r>
            <a:r>
              <a:rPr lang="en-ID"/>
              <a:t>, semakin homogen (serupa) titik data dalam cluster yang sama</a:t>
            </a:r>
            <a:r>
              <a:rPr lang="en-ID" smtClean="0"/>
              <a:t>.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2890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K-Means Clustering: </a:t>
            </a:r>
            <a:r>
              <a:rPr lang="en-ID" smtClean="0">
                <a:solidFill>
                  <a:srgbClr val="FFFF00"/>
                </a:solidFill>
              </a:rPr>
              <a:t>Similarity / Dissimilarity</a:t>
            </a:r>
            <a:endParaRPr lang="en-ID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414392" cy="4953000"/>
          </a:xfrm>
        </p:spPr>
        <p:txBody>
          <a:bodyPr/>
          <a:lstStyle/>
          <a:p>
            <a:r>
              <a:rPr lang="en-ID" smtClean="0">
                <a:solidFill>
                  <a:srgbClr val="FF0000"/>
                </a:solidFill>
              </a:rPr>
              <a:t>Intra-cluster:</a:t>
            </a:r>
          </a:p>
          <a:p>
            <a:pPr lvl="1"/>
            <a:r>
              <a:rPr lang="en-ID" smtClean="0"/>
              <a:t>Memaksimalkan similarity (kesamaan) di dalam klaster</a:t>
            </a:r>
          </a:p>
          <a:p>
            <a:pPr lvl="1"/>
            <a:r>
              <a:rPr lang="en-ID" smtClean="0">
                <a:sym typeface="Wingdings" panose="05000000000000000000" pitchFamily="2" charset="2"/>
              </a:rPr>
              <a:t>Meminimalkan dissimilarity di dalam klaster</a:t>
            </a:r>
          </a:p>
          <a:p>
            <a:r>
              <a:rPr lang="en-ID" smtClean="0">
                <a:solidFill>
                  <a:srgbClr val="FF0000"/>
                </a:solidFill>
                <a:sym typeface="Wingdings" panose="05000000000000000000" pitchFamily="2" charset="2"/>
              </a:rPr>
              <a:t>Inter-cluster:</a:t>
            </a:r>
          </a:p>
          <a:p>
            <a:pPr lvl="1"/>
            <a:r>
              <a:rPr lang="en-ID" smtClean="0">
                <a:sym typeface="Wingdings" panose="05000000000000000000" pitchFamily="2" charset="2"/>
              </a:rPr>
              <a:t>Meminimalkan similarity antar-klaster</a:t>
            </a:r>
          </a:p>
          <a:p>
            <a:pPr lvl="1"/>
            <a:r>
              <a:rPr lang="en-ID" smtClean="0">
                <a:sym typeface="Wingdings" panose="05000000000000000000" pitchFamily="2" charset="2"/>
              </a:rPr>
              <a:t>Memaksimalkan dissimilarity antar-klaster</a:t>
            </a:r>
            <a:endParaRPr lang="en-ID" smtClean="0"/>
          </a:p>
          <a:p>
            <a:endParaRPr lang="en-ID"/>
          </a:p>
        </p:txBody>
      </p:sp>
      <p:pic>
        <p:nvPicPr>
          <p:cNvPr id="5" name="Picture 2" descr="https://ichi.pro/assets/images/max/724/1*JsfEdbXKwJw_Euprvx17KA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86166" y="1916832"/>
            <a:ext cx="5599434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12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Ilustrasi Cara Kerja Algoritma K-Means</a:t>
            </a:r>
            <a:endParaRPr lang="en-ID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94000" y="1371600"/>
            <a:ext cx="6604000" cy="4953000"/>
          </a:xfrm>
        </p:spPr>
      </p:pic>
    </p:spTree>
    <p:extLst>
      <p:ext uri="{BB962C8B-B14F-4D97-AF65-F5344CB8AC3E}">
        <p14:creationId xmlns:p14="http://schemas.microsoft.com/office/powerpoint/2010/main" val="104236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Hierarchical Clustering</a:t>
            </a:r>
            <a:endParaRPr lang="en-ID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9696" y="2420888"/>
            <a:ext cx="5200917" cy="369589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839416" y="1627311"/>
            <a:ext cx="71482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Metode Hierarchical Clustering ada </a:t>
            </a:r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(dua) pendekatan</a:t>
            </a: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Down Arrow 29"/>
          <p:cNvSpPr/>
          <p:nvPr/>
        </p:nvSpPr>
        <p:spPr>
          <a:xfrm>
            <a:off x="9112650" y="2984376"/>
            <a:ext cx="432048" cy="2952328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Down Arrow 30"/>
          <p:cNvSpPr/>
          <p:nvPr/>
        </p:nvSpPr>
        <p:spPr>
          <a:xfrm flipV="1">
            <a:off x="2351584" y="2996952"/>
            <a:ext cx="432048" cy="2952328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TextBox 31"/>
          <p:cNvSpPr txBox="1"/>
          <p:nvPr/>
        </p:nvSpPr>
        <p:spPr>
          <a:xfrm>
            <a:off x="1570219" y="2420887"/>
            <a:ext cx="1994777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Agglomerative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760954" y="2420886"/>
            <a:ext cx="1135439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Divisive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805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Hierarchical Clustering: </a:t>
            </a:r>
            <a:r>
              <a:rPr lang="en-ID" smtClean="0">
                <a:solidFill>
                  <a:srgbClr val="FFFF00"/>
                </a:solidFill>
              </a:rPr>
              <a:t>Granularity vs Cluster Size</a:t>
            </a:r>
            <a:endParaRPr lang="en-ID">
              <a:solidFill>
                <a:srgbClr val="FFFF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472" y="1844824"/>
            <a:ext cx="9361040" cy="433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0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Hierarchical Clustering: </a:t>
            </a:r>
            <a:r>
              <a:rPr lang="en-ID" smtClean="0">
                <a:solidFill>
                  <a:srgbClr val="FFFF00"/>
                </a:solidFill>
              </a:rPr>
              <a:t>Jumlah Klaster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Berbeda dengan metode K-Means, pada metode Hierarchical Clustering, </a:t>
            </a:r>
            <a:r>
              <a:rPr lang="en-ID" b="1" smtClean="0"/>
              <a:t>jumlah klaster tidak ditentukan di awal</a:t>
            </a:r>
            <a:r>
              <a:rPr lang="en-ID" smtClean="0"/>
              <a:t> proses klasterisasi.</a:t>
            </a:r>
          </a:p>
          <a:p>
            <a:r>
              <a:rPr lang="en-ID" smtClean="0"/>
              <a:t>Jumlah klaster ditentukan berdasarkan </a:t>
            </a:r>
            <a:r>
              <a:rPr lang="en-ID" b="1" smtClean="0"/>
              <a:t>kebutuhan pengguna </a:t>
            </a:r>
            <a:r>
              <a:rPr lang="en-ID" smtClean="0"/>
              <a:t>setelah dendogram terbentuk dengan melakukan pemotongan pada level tertentu.</a:t>
            </a:r>
            <a:endParaRPr lang="en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9576" y="3645024"/>
            <a:ext cx="7632848" cy="26045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48128" y="3568824"/>
            <a:ext cx="2232248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D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Terbentuk 4 klaster</a:t>
            </a:r>
            <a:endParaRPr lang="en-ID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74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Hierarchical Clustering: </a:t>
            </a:r>
            <a:r>
              <a:rPr lang="en-ID" smtClean="0">
                <a:solidFill>
                  <a:srgbClr val="FFFF00"/>
                </a:solidFill>
              </a:rPr>
              <a:t>Jumlah Klaster</a:t>
            </a:r>
            <a:endParaRPr lang="en-ID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3392" y="1707053"/>
            <a:ext cx="6578938" cy="40832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12249" y="1916832"/>
            <a:ext cx="45036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Pemotongan y1 membentuk 10 klaster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Pemotongan y2 membentuk 7 klaster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Pemotongan y3 membentuk 4 klaster</a:t>
            </a:r>
            <a:endParaRPr lang="en-ID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309561" y="3148519"/>
            <a:ext cx="4506293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Semakin rendah granularity-nya, semakin sedikit jumlah klaster yang dihasilkan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7537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Hierarchical Clustering: </a:t>
            </a:r>
            <a:r>
              <a:rPr lang="en-ID" smtClean="0">
                <a:solidFill>
                  <a:srgbClr val="FFFF00"/>
                </a:solidFill>
              </a:rPr>
              <a:t>Jumlah Klaster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Pemotongan dendrogram sangat bergantung pada tujuan, kebutuhan dan analisis yang diinginkan. </a:t>
            </a:r>
          </a:p>
          <a:p>
            <a:r>
              <a:rPr lang="en-ID" smtClean="0"/>
              <a:t>Contoh berikut ini pemotongan dendogram untuk memisahkan data outlier (</a:t>
            </a:r>
            <a:r>
              <a:rPr lang="en-ID" b="1" smtClean="0"/>
              <a:t>outlier removal</a:t>
            </a:r>
            <a:r>
              <a:rPr lang="en-ID" smtClean="0"/>
              <a:t>)</a:t>
            </a:r>
            <a:endParaRPr lang="en-ID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6606" y="3425172"/>
            <a:ext cx="7458788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9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sz="2800" smtClean="0"/>
              <a:t>Pertemuan </a:t>
            </a:r>
            <a:r>
              <a:rPr lang="en-ID" sz="2800" smtClean="0"/>
              <a:t>10</a:t>
            </a:r>
            <a:endParaRPr lang="id-ID" sz="2800" dirty="0"/>
          </a:p>
        </p:txBody>
      </p:sp>
      <p:sp>
        <p:nvSpPr>
          <p:cNvPr id="6" name="Sub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4800" smtClean="0">
                <a:solidFill>
                  <a:schemeClr val="tx1"/>
                </a:solidFill>
              </a:rPr>
              <a:t>KLASTERISASI TEKS</a:t>
            </a:r>
            <a:endParaRPr lang="id-ID" sz="4800" b="1" dirty="0">
              <a:solidFill>
                <a:srgbClr val="FB6905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2012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Agglomerative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Metode Agglomerative Clustering menyusun hirarki berdasarkan kedekatan (kesamaan) setiap individu dengan penggabungan klaster secara progresif (berjenjang).</a:t>
            </a:r>
            <a:endParaRPr lang="en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5600" y="2852936"/>
            <a:ext cx="7874611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28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Divisive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Metode Divisive Clustering menyusun hirarki dengan memecah (split) data ke dalam klaster secara progresif (berjenjang).</a:t>
            </a:r>
            <a:endParaRPr lang="en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5600" y="2852936"/>
            <a:ext cx="7874611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276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Hierarchical Clustering: </a:t>
            </a:r>
            <a:r>
              <a:rPr lang="en-ID" smtClean="0">
                <a:solidFill>
                  <a:srgbClr val="FFFF00"/>
                </a:solidFill>
              </a:rPr>
              <a:t>Kelebihan dan Kekurangan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767408" y="1772816"/>
          <a:ext cx="10657184" cy="381642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328592">
                  <a:extLst>
                    <a:ext uri="{9D8B030D-6E8A-4147-A177-3AD203B41FA5}">
                      <a16:colId xmlns:a16="http://schemas.microsoft.com/office/drawing/2014/main" val="2535214031"/>
                    </a:ext>
                  </a:extLst>
                </a:gridCol>
                <a:gridCol w="5328592">
                  <a:extLst>
                    <a:ext uri="{9D8B030D-6E8A-4147-A177-3AD203B41FA5}">
                      <a16:colId xmlns:a16="http://schemas.microsoft.com/office/drawing/2014/main" val="625095991"/>
                    </a:ext>
                  </a:extLst>
                </a:gridCol>
              </a:tblGrid>
              <a:tr h="954106">
                <a:tc>
                  <a:txBody>
                    <a:bodyPr/>
                    <a:lstStyle/>
                    <a:p>
                      <a:pPr algn="ctr"/>
                      <a:r>
                        <a:rPr lang="en-ID" sz="2400" smtClean="0"/>
                        <a:t>Kelebihan</a:t>
                      </a:r>
                      <a:endParaRPr lang="en-ID" sz="24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2400" smtClean="0"/>
                        <a:t>Kekurangan</a:t>
                      </a:r>
                      <a:endParaRPr lang="en-ID" sz="24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4434152"/>
                  </a:ext>
                </a:extLst>
              </a:tr>
              <a:tr h="954106"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Tidak perlu menentukan jumlah</a:t>
                      </a:r>
                      <a:r>
                        <a:rPr lang="en-ID" sz="2400" baseline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klaster di awal proses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Dalam pembentukan</a:t>
                      </a:r>
                      <a:r>
                        <a:rPr lang="en-ID" sz="2400" baseline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klaster, algoritma tidak dapat kembali ke tahap sebelumnya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4546788"/>
                  </a:ext>
                </a:extLst>
              </a:tr>
              <a:tr h="954106"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Mudah diterapkan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Secara umum pembentukan klaster (dendogram) membutuhkan waktu lama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7920981"/>
                  </a:ext>
                </a:extLst>
              </a:tr>
              <a:tr h="954106"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Menghasilkan dendogram</a:t>
                      </a:r>
                      <a:r>
                        <a:rPr lang="en-ID" sz="2400" baseline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yang dapat mempermudah pemahaman data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Terkadang sulit menentukan</a:t>
                      </a:r>
                      <a:r>
                        <a:rPr lang="en-ID" sz="2400" baseline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jumlah klaster dari dendogram yang terbentuk.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1912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325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Hierarchical </a:t>
            </a:r>
            <a:r>
              <a:rPr lang="en-ID" smtClean="0"/>
              <a:t>Clustering vs K-Means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767408" y="1772816"/>
          <a:ext cx="10657184" cy="455509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328592">
                  <a:extLst>
                    <a:ext uri="{9D8B030D-6E8A-4147-A177-3AD203B41FA5}">
                      <a16:colId xmlns:a16="http://schemas.microsoft.com/office/drawing/2014/main" val="2535214031"/>
                    </a:ext>
                  </a:extLst>
                </a:gridCol>
                <a:gridCol w="5328592">
                  <a:extLst>
                    <a:ext uri="{9D8B030D-6E8A-4147-A177-3AD203B41FA5}">
                      <a16:colId xmlns:a16="http://schemas.microsoft.com/office/drawing/2014/main" val="625095991"/>
                    </a:ext>
                  </a:extLst>
                </a:gridCol>
              </a:tblGrid>
              <a:tr h="504056">
                <a:tc>
                  <a:txBody>
                    <a:bodyPr/>
                    <a:lstStyle/>
                    <a:p>
                      <a:pPr algn="ctr"/>
                      <a:r>
                        <a:rPr lang="en-ID" sz="2400" smtClean="0"/>
                        <a:t>K-Means</a:t>
                      </a:r>
                      <a:endParaRPr lang="en-ID" sz="24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2400" smtClean="0"/>
                        <a:t>Hierarchical Clustering</a:t>
                      </a:r>
                      <a:endParaRPr lang="en-ID" sz="24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4434152"/>
                  </a:ext>
                </a:extLst>
              </a:tr>
              <a:tr h="954106"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Lebih efisien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Relative</a:t>
                      </a:r>
                      <a:r>
                        <a:rPr lang="en-ID" sz="2400" baseline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lambat untuk jumlah data yang besar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4546788"/>
                  </a:ext>
                </a:extLst>
              </a:tr>
              <a:tr h="954106"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Jumlah</a:t>
                      </a:r>
                      <a:r>
                        <a:rPr lang="en-ID" sz="2400" baseline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klaster ditentukan di awal proses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Tidak perlu</a:t>
                      </a:r>
                      <a:r>
                        <a:rPr lang="en-ID" sz="2400" baseline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menentukan jumlah klaster di awal proses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7920981"/>
                  </a:ext>
                </a:extLst>
              </a:tr>
              <a:tr h="954106"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Hanya terdapat satu hasil klaster untuk setiap kali proses (sesuai jumlah klaster</a:t>
                      </a:r>
                      <a:r>
                        <a:rPr lang="en-ID" sz="2400" baseline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Dapat</a:t>
                      </a:r>
                      <a:r>
                        <a:rPr lang="en-ID" sz="2400" baseline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menghasilkan beberapa hasil klaster (sesuai kebutuhan)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1912767"/>
                  </a:ext>
                </a:extLst>
              </a:tr>
              <a:tr h="954106"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Berpotensi menghasilkan klaster yang berbeda untuk</a:t>
                      </a:r>
                      <a:r>
                        <a:rPr lang="en-ID" sz="2400" baseline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setiap proses, karena perbedaan centroid awal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D" sz="240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Selalu menghasilkan klaster (dendogram) yang sama</a:t>
                      </a:r>
                      <a:endParaRPr lang="en-ID" sz="2400">
                        <a:solidFill>
                          <a:srgbClr val="00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4620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31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K-Means vs Density-based Clustering</a:t>
            </a:r>
            <a:endParaRPr lang="en-ID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9600" y="1371600"/>
            <a:ext cx="5630416" cy="4953000"/>
          </a:xfrm>
        </p:spPr>
        <p:txBody>
          <a:bodyPr/>
          <a:lstStyle/>
          <a:p>
            <a:r>
              <a:rPr lang="en-ID" b="1" smtClean="0">
                <a:solidFill>
                  <a:srgbClr val="FF0000"/>
                </a:solidFill>
              </a:rPr>
              <a:t>K-Means</a:t>
            </a:r>
            <a:r>
              <a:rPr lang="en-ID" smtClean="0"/>
              <a:t> akan </a:t>
            </a:r>
            <a:r>
              <a:rPr lang="en-ID" b="1" smtClean="0"/>
              <a:t>memasukkan setiap data </a:t>
            </a:r>
            <a:r>
              <a:rPr lang="en-ID" smtClean="0"/>
              <a:t>ke dalam suatu klaster, walaupun data tersebut terpisah cukup jauh dari pusat data (centroid).</a:t>
            </a:r>
          </a:p>
          <a:p>
            <a:r>
              <a:rPr lang="en-ID" b="1" smtClean="0">
                <a:solidFill>
                  <a:srgbClr val="FF0000"/>
                </a:solidFill>
              </a:rPr>
              <a:t>Density-based</a:t>
            </a:r>
            <a:r>
              <a:rPr lang="en-ID" smtClean="0"/>
              <a:t> akan mengelompokkan data yang memiliki </a:t>
            </a:r>
            <a:r>
              <a:rPr lang="en-ID" b="1" smtClean="0"/>
              <a:t>densitas (kerapatan) tinggi </a:t>
            </a:r>
            <a:r>
              <a:rPr lang="en-ID" smtClean="0"/>
              <a:t>dan mengabaikan data yang berada di luar kelompoknya.</a:t>
            </a:r>
            <a:endParaRPr lang="en-ID"/>
          </a:p>
        </p:txBody>
      </p:sp>
      <p:pic>
        <p:nvPicPr>
          <p:cNvPr id="3074" name="Picture 2" descr="Cluster analysis - Wikipedia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0394" y="1295400"/>
            <a:ext cx="5165206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506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luster analysis - Wikipedia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0394" y="1295400"/>
            <a:ext cx="5165206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K-Means vs Density-based Clustering</a:t>
            </a:r>
            <a:endParaRPr lang="en-ID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9600" y="1371600"/>
            <a:ext cx="5630416" cy="4953000"/>
          </a:xfrm>
        </p:spPr>
        <p:txBody>
          <a:bodyPr/>
          <a:lstStyle/>
          <a:p>
            <a:r>
              <a:rPr lang="en-ID" b="1" smtClean="0">
                <a:solidFill>
                  <a:srgbClr val="FF0000"/>
                </a:solidFill>
              </a:rPr>
              <a:t>K-Means</a:t>
            </a:r>
            <a:r>
              <a:rPr lang="en-ID" smtClean="0"/>
              <a:t> akan </a:t>
            </a:r>
            <a:r>
              <a:rPr lang="en-ID" b="1" smtClean="0"/>
              <a:t>memasukkan setiap data </a:t>
            </a:r>
            <a:r>
              <a:rPr lang="en-ID" smtClean="0"/>
              <a:t>ke dalam suatu klaster, walaupun data tersebut terpisah cukup jauh dari pusat data (centroid).</a:t>
            </a:r>
          </a:p>
          <a:p>
            <a:r>
              <a:rPr lang="en-ID" b="1" smtClean="0">
                <a:solidFill>
                  <a:srgbClr val="FF0000"/>
                </a:solidFill>
              </a:rPr>
              <a:t>Density-based</a:t>
            </a:r>
            <a:r>
              <a:rPr lang="en-ID" smtClean="0"/>
              <a:t> akan mengelompokkan data yang memiliki </a:t>
            </a:r>
            <a:r>
              <a:rPr lang="en-ID" b="1" smtClean="0"/>
              <a:t>densitas (kerapatan) tinggi </a:t>
            </a:r>
            <a:r>
              <a:rPr lang="en-ID" smtClean="0"/>
              <a:t>dan mengabaikan data yang berada di luar kelompoknya.</a:t>
            </a:r>
            <a:endParaRPr lang="en-ID"/>
          </a:p>
        </p:txBody>
      </p:sp>
      <p:sp>
        <p:nvSpPr>
          <p:cNvPr id="3" name="TextBox 2"/>
          <p:cNvSpPr txBox="1"/>
          <p:nvPr/>
        </p:nvSpPr>
        <p:spPr>
          <a:xfrm>
            <a:off x="6620395" y="4797152"/>
            <a:ext cx="5165206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Dengan </a:t>
            </a:r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K-Means</a:t>
            </a: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seluruh data selalu dimasukkan dalam klaster terdekat, walaupun terpisah.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6888088" y="1484784"/>
            <a:ext cx="2304256" cy="24482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Oval 7"/>
          <p:cNvSpPr/>
          <p:nvPr/>
        </p:nvSpPr>
        <p:spPr>
          <a:xfrm>
            <a:off x="9336360" y="1484783"/>
            <a:ext cx="2339929" cy="19879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Oval 8"/>
          <p:cNvSpPr/>
          <p:nvPr/>
        </p:nvSpPr>
        <p:spPr>
          <a:xfrm>
            <a:off x="8730892" y="2998406"/>
            <a:ext cx="2000227" cy="16993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6568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K-Means vs Density-based Clustering</a:t>
            </a:r>
            <a:endParaRPr lang="en-ID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9600" y="1371600"/>
            <a:ext cx="5630416" cy="4953000"/>
          </a:xfrm>
        </p:spPr>
        <p:txBody>
          <a:bodyPr/>
          <a:lstStyle/>
          <a:p>
            <a:r>
              <a:rPr lang="en-ID" b="1" smtClean="0">
                <a:solidFill>
                  <a:srgbClr val="FF0000"/>
                </a:solidFill>
              </a:rPr>
              <a:t>K-Means</a:t>
            </a:r>
            <a:r>
              <a:rPr lang="en-ID" smtClean="0"/>
              <a:t> akan </a:t>
            </a:r>
            <a:r>
              <a:rPr lang="en-ID" b="1" smtClean="0"/>
              <a:t>memasukkan setiap data </a:t>
            </a:r>
            <a:r>
              <a:rPr lang="en-ID" smtClean="0"/>
              <a:t>ke dalam suatu klaster, walaupun data tersebut terpisah cukup jauh dari pusat data (centroid).</a:t>
            </a:r>
          </a:p>
          <a:p>
            <a:r>
              <a:rPr lang="en-ID" b="1" smtClean="0">
                <a:solidFill>
                  <a:srgbClr val="FF0000"/>
                </a:solidFill>
              </a:rPr>
              <a:t>Density-based</a:t>
            </a:r>
            <a:r>
              <a:rPr lang="en-ID" smtClean="0"/>
              <a:t> akan mengelompokkan data yang memiliki </a:t>
            </a:r>
            <a:r>
              <a:rPr lang="en-ID" b="1" smtClean="0"/>
              <a:t>densitas (kerapatan) tinggi </a:t>
            </a:r>
            <a:r>
              <a:rPr lang="en-ID" smtClean="0"/>
              <a:t>dan mengabaikan data yang berada di luar kelompoknya.</a:t>
            </a:r>
            <a:endParaRPr lang="en-ID"/>
          </a:p>
        </p:txBody>
      </p:sp>
      <p:pic>
        <p:nvPicPr>
          <p:cNvPr id="3074" name="Picture 2" descr="Cluster analysis - Wikipedia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0394" y="1295400"/>
            <a:ext cx="5165206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620395" y="4883676"/>
            <a:ext cx="5165206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Dengan </a:t>
            </a:r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Density-based</a:t>
            </a: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Clustering, data yang terpisah dari kelompoknya akan menjadi data pencilan (outlier)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6888088" y="1484784"/>
            <a:ext cx="1733493" cy="165618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Oval 7"/>
          <p:cNvSpPr/>
          <p:nvPr/>
        </p:nvSpPr>
        <p:spPr>
          <a:xfrm>
            <a:off x="9336361" y="1484783"/>
            <a:ext cx="1944216" cy="16561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Oval 8"/>
          <p:cNvSpPr/>
          <p:nvPr/>
        </p:nvSpPr>
        <p:spPr>
          <a:xfrm>
            <a:off x="8730893" y="2998407"/>
            <a:ext cx="1613580" cy="151071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6673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Density-based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 smtClean="0">
                <a:solidFill>
                  <a:srgbClr val="FF0000"/>
                </a:solidFill>
              </a:rPr>
              <a:t>Density</a:t>
            </a:r>
            <a:r>
              <a:rPr lang="en-ID" smtClean="0"/>
              <a:t> dapat didefinisikan sebagai </a:t>
            </a:r>
            <a:r>
              <a:rPr lang="en-ID" b="1" smtClean="0"/>
              <a:t>jumlah poin data </a:t>
            </a:r>
            <a:r>
              <a:rPr lang="en-ID" smtClean="0"/>
              <a:t>yang berada pada radius tertentu.</a:t>
            </a:r>
          </a:p>
          <a:p>
            <a:r>
              <a:rPr lang="en-ID" smtClean="0"/>
              <a:t>Salah satu metode yang menggunakan pendekatan density untuk melakukan klasterisasi adalah </a:t>
            </a:r>
            <a:r>
              <a:rPr lang="en-ID" b="1" smtClean="0">
                <a:solidFill>
                  <a:srgbClr val="FF0000"/>
                </a:solidFill>
              </a:rPr>
              <a:t>DBSCAN</a:t>
            </a:r>
            <a:r>
              <a:rPr lang="en-ID" smtClean="0"/>
              <a:t>.</a:t>
            </a:r>
          </a:p>
          <a:p>
            <a:r>
              <a:rPr lang="en-ID" b="1" smtClean="0">
                <a:solidFill>
                  <a:srgbClr val="FF0000"/>
                </a:solidFill>
              </a:rPr>
              <a:t>DBSCAN</a:t>
            </a:r>
            <a:r>
              <a:rPr lang="en-ID" smtClean="0"/>
              <a:t> = </a:t>
            </a:r>
            <a:r>
              <a:rPr lang="en-ID" b="1" smtClean="0"/>
              <a:t>D</a:t>
            </a:r>
            <a:r>
              <a:rPr lang="en-ID" smtClean="0"/>
              <a:t>ensity </a:t>
            </a:r>
            <a:r>
              <a:rPr lang="en-ID" b="1" smtClean="0"/>
              <a:t>B</a:t>
            </a:r>
            <a:r>
              <a:rPr lang="en-ID" smtClean="0"/>
              <a:t>ased </a:t>
            </a:r>
            <a:r>
              <a:rPr lang="en-ID" b="1" smtClean="0"/>
              <a:t>S</a:t>
            </a:r>
            <a:r>
              <a:rPr lang="en-ID" smtClean="0"/>
              <a:t>patial </a:t>
            </a:r>
            <a:r>
              <a:rPr lang="en-ID" b="1" smtClean="0"/>
              <a:t>C</a:t>
            </a:r>
            <a:r>
              <a:rPr lang="en-ID" smtClean="0"/>
              <a:t>lustering of </a:t>
            </a:r>
            <a:r>
              <a:rPr lang="en-ID" b="1" smtClean="0"/>
              <a:t>A</a:t>
            </a:r>
            <a:r>
              <a:rPr lang="en-ID" smtClean="0"/>
              <a:t>pplications with </a:t>
            </a:r>
            <a:r>
              <a:rPr lang="en-ID" b="1" smtClean="0"/>
              <a:t>N</a:t>
            </a:r>
            <a:r>
              <a:rPr lang="en-ID" smtClean="0"/>
              <a:t>oise.</a:t>
            </a:r>
          </a:p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61156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5400" smtClean="0">
                <a:solidFill>
                  <a:schemeClr val="tx1"/>
                </a:solidFill>
              </a:rPr>
              <a:t>KlasterisaSi Teks</a:t>
            </a:r>
            <a:endParaRPr lang="en-ID" sz="540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12907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Klasterisasi Teks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6278488" cy="4953000"/>
          </a:xfrm>
        </p:spPr>
        <p:txBody>
          <a:bodyPr/>
          <a:lstStyle/>
          <a:p>
            <a:r>
              <a:rPr lang="en-ID" smtClean="0"/>
              <a:t>Klasterisasi </a:t>
            </a:r>
            <a:r>
              <a:rPr lang="en-ID"/>
              <a:t>teks </a:t>
            </a:r>
            <a:r>
              <a:rPr lang="en-ID" smtClean="0"/>
              <a:t>merupakan proses </a:t>
            </a:r>
            <a:r>
              <a:rPr lang="en-ID"/>
              <a:t>mengelompokkan </a:t>
            </a:r>
            <a:r>
              <a:rPr lang="en-ID" smtClean="0"/>
              <a:t>sekumpulan data </a:t>
            </a:r>
            <a:r>
              <a:rPr lang="en-ID"/>
              <a:t>teks yang tidak </a:t>
            </a:r>
            <a:r>
              <a:rPr lang="en-ID"/>
              <a:t>berlabel </a:t>
            </a:r>
            <a:r>
              <a:rPr lang="en-ID" smtClean="0"/>
              <a:t>(un-labelled) sedemikian </a:t>
            </a:r>
            <a:r>
              <a:rPr lang="en-ID"/>
              <a:t>rupa sehingga teks dalam kluster yang </a:t>
            </a:r>
            <a:r>
              <a:rPr lang="en-ID"/>
              <a:t>sama </a:t>
            </a:r>
            <a:r>
              <a:rPr lang="en-ID" smtClean="0"/>
              <a:t>memiliki kemiripan </a:t>
            </a:r>
            <a:r>
              <a:rPr lang="en-ID"/>
              <a:t>satu sama lain daripada dengan yang ada di kluster lain</a:t>
            </a:r>
            <a:r>
              <a:rPr lang="en-ID"/>
              <a:t>. </a:t>
            </a:r>
            <a:endParaRPr lang="en-ID" smtClean="0"/>
          </a:p>
          <a:p>
            <a:r>
              <a:rPr lang="en-ID" smtClean="0"/>
              <a:t>Algoritma </a:t>
            </a:r>
            <a:r>
              <a:rPr lang="en-ID"/>
              <a:t>pengelompokan teks memproses teks dan menentukan apakah ada </a:t>
            </a:r>
            <a:r>
              <a:rPr lang="en-ID"/>
              <a:t>kelompok </a:t>
            </a:r>
            <a:r>
              <a:rPr lang="en-ID" smtClean="0"/>
              <a:t>alami </a:t>
            </a:r>
            <a:r>
              <a:rPr lang="en-ID"/>
              <a:t>dalam data</a:t>
            </a:r>
          </a:p>
        </p:txBody>
      </p:sp>
      <p:pic>
        <p:nvPicPr>
          <p:cNvPr id="2050" name="Picture 2" descr="Text clustering. Source: Kunwar 2013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104" y="1628800"/>
            <a:ext cx="4591050" cy="208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71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Tujuan Pembelajaran</a:t>
            </a:r>
            <a:endParaRPr lang="id-ID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Mahasiswa dapat memahami pengertian dan pentingnya </a:t>
            </a:r>
            <a:r>
              <a:rPr lang="en-US" smtClean="0"/>
              <a:t>klasterisasi </a:t>
            </a:r>
            <a:r>
              <a:rPr lang="en-US" smtClean="0"/>
              <a:t>teks dalam menganalisis data teks.</a:t>
            </a:r>
          </a:p>
          <a:p>
            <a:r>
              <a:rPr lang="en-US" smtClean="0"/>
              <a:t>Mahasiswa </a:t>
            </a:r>
            <a:r>
              <a:rPr lang="en-US"/>
              <a:t>dapat memahami </a:t>
            </a:r>
            <a:r>
              <a:rPr lang="en-US" smtClean="0"/>
              <a:t>berbagai pendekatan atau metode </a:t>
            </a:r>
            <a:r>
              <a:rPr lang="en-US" smtClean="0"/>
              <a:t>klasterisasi </a:t>
            </a:r>
            <a:r>
              <a:rPr lang="en-US" smtClean="0"/>
              <a:t>yang dapat digunakan dalam analisis teks.</a:t>
            </a:r>
          </a:p>
          <a:p>
            <a:r>
              <a:rPr lang="en-US" smtClean="0"/>
              <a:t>Mahasiswa dapat menerapkan metode </a:t>
            </a:r>
            <a:r>
              <a:rPr lang="en-US" smtClean="0"/>
              <a:t>klasterisasi </a:t>
            </a:r>
            <a:r>
              <a:rPr lang="en-US" smtClean="0"/>
              <a:t>teks terhadap studi kasus tertentu.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3774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Langkah Penting Klasterisasi Teks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ID" smtClean="0"/>
              <a:t>Memilih </a:t>
            </a:r>
            <a:r>
              <a:rPr lang="en-ID"/>
              <a:t>ukuran jarak yang sesuai untuk mengidentifikasi kedekatan dua vektor fitur.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Mendefinisikan fungsi </a:t>
            </a:r>
            <a:r>
              <a:rPr lang="en-ID"/>
              <a:t>kriteria yang memberi tahu kita bahwa kita memiliki cluster terbaik dan menghentikan pemrosesan lebih lanjut.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Menentukan sebuah </a:t>
            </a:r>
            <a:r>
              <a:rPr lang="en-ID"/>
              <a:t>algoritma untuk mengoptimalkan fungsi kriteria. </a:t>
            </a:r>
            <a:r>
              <a:rPr lang="en-ID"/>
              <a:t>Algoritme </a:t>
            </a:r>
            <a:r>
              <a:rPr lang="en-ID" smtClean="0"/>
              <a:t>greedy </a:t>
            </a:r>
            <a:r>
              <a:rPr lang="en-ID"/>
              <a:t>akan dimulai dengan beberapa pengelompokan awal dan menyempurnakan kelompok secara iteratif.</a:t>
            </a:r>
          </a:p>
        </p:txBody>
      </p:sp>
    </p:spTree>
    <p:extLst>
      <p:ext uri="{BB962C8B-B14F-4D97-AF65-F5344CB8AC3E}">
        <p14:creationId xmlns:p14="http://schemas.microsoft.com/office/powerpoint/2010/main" val="42338847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Penerapan Klasterisasi Teks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/>
              <a:t>Document Retrieval</a:t>
            </a:r>
            <a:r>
              <a:rPr lang="en-GB"/>
              <a:t>: To improve recall, start by adding other documents from the same cluster.</a:t>
            </a:r>
          </a:p>
          <a:p>
            <a:r>
              <a:rPr lang="en-GB" b="1"/>
              <a:t>Taxonomy Generation</a:t>
            </a:r>
            <a:r>
              <a:rPr lang="en-GB"/>
              <a:t>: Automatically generate hierarchical taxonomies for browsing content.</a:t>
            </a:r>
          </a:p>
          <a:p>
            <a:r>
              <a:rPr lang="en-GB" b="1"/>
              <a:t>Fake News Identification</a:t>
            </a:r>
            <a:r>
              <a:rPr lang="en-GB"/>
              <a:t>: Detect if a news is genuine or fake.</a:t>
            </a:r>
          </a:p>
          <a:p>
            <a:r>
              <a:rPr lang="en-GB" b="1"/>
              <a:t>Language Translation</a:t>
            </a:r>
            <a:r>
              <a:rPr lang="en-GB"/>
              <a:t>: Translation of a sentence from one language to another.</a:t>
            </a:r>
          </a:p>
          <a:p>
            <a:r>
              <a:rPr lang="en-GB" b="1"/>
              <a:t>Spam Mail Filtering</a:t>
            </a:r>
            <a:r>
              <a:rPr lang="en-GB"/>
              <a:t>: Detect unsolicited and unwanted email/messages.</a:t>
            </a:r>
          </a:p>
          <a:p>
            <a:r>
              <a:rPr lang="en-GB" b="1"/>
              <a:t>Customer Support Issue Analysis</a:t>
            </a:r>
            <a:r>
              <a:rPr lang="en-GB"/>
              <a:t>: Identify commonly reported support issues.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30090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/>
              <a:t>Contoh Penerapan Klasterisasi Teks</a:t>
            </a:r>
          </a:p>
        </p:txBody>
      </p:sp>
      <p:pic>
        <p:nvPicPr>
          <p:cNvPr id="3074" name="Picture 2" descr="Text Clusteri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092" y="1371600"/>
            <a:ext cx="7985815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55025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Levels </a:t>
            </a:r>
            <a:r>
              <a:rPr lang="en-ID"/>
              <a:t>of text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/>
              <a:t>Document level</a:t>
            </a:r>
            <a:r>
              <a:rPr lang="en-GB"/>
              <a:t>: It serves to regroup documents about the same topic. Document clustering has applications in news articles, emails, search engines, etc.</a:t>
            </a:r>
          </a:p>
          <a:p>
            <a:r>
              <a:rPr lang="en-GB" b="1"/>
              <a:t>Sentence level</a:t>
            </a:r>
            <a:r>
              <a:rPr lang="en-GB"/>
              <a:t>: It's used to cluster sentences derived from different documents. Tweet analysis is an example.</a:t>
            </a:r>
          </a:p>
          <a:p>
            <a:r>
              <a:rPr lang="en-GB" b="1"/>
              <a:t>Word level</a:t>
            </a:r>
            <a:r>
              <a:rPr lang="en-GB"/>
              <a:t>: Word clusters are groups of words based on a common theme. The </a:t>
            </a:r>
            <a:r>
              <a:rPr lang="en-GB" b="1"/>
              <a:t>easiest</a:t>
            </a:r>
            <a:r>
              <a:rPr lang="en-GB"/>
              <a:t> way to build a cluster is by collecting synonyms for a particular word. For example, </a:t>
            </a:r>
            <a:r>
              <a:rPr lang="en-GB" b="1">
                <a:solidFill>
                  <a:srgbClr val="FF0000"/>
                </a:solidFill>
              </a:rPr>
              <a:t>WordNet</a:t>
            </a:r>
            <a:r>
              <a:rPr lang="en-GB"/>
              <a:t> is a lexical database for the English language that groups English words into sets of synonyms called synsets.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96758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How can I measure similarity in text clustering?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/>
              <a:t>Lexical similarity: </a:t>
            </a:r>
            <a:r>
              <a:rPr lang="en-GB"/>
              <a:t>Words are similar lexically if they have a similar character sequence. Lexical similarity can be measured using string-based algorithms that operate on string sequences and character composition.</a:t>
            </a:r>
          </a:p>
          <a:p>
            <a:r>
              <a:rPr lang="en-GB" b="1"/>
              <a:t>Semantic similarity: </a:t>
            </a:r>
            <a:r>
              <a:rPr lang="en-GB"/>
              <a:t>Words are similar semantically if they have the same meaning, are opposite of each other, used in the same way, used in the same context or one is a type of another. Semantic similarity can be measured using corpus-based or knowledge-based </a:t>
            </a:r>
            <a:r>
              <a:rPr lang="en-GB"/>
              <a:t>algorithms</a:t>
            </a:r>
            <a:r>
              <a:rPr lang="en-GB" smtClean="0"/>
              <a:t>.</a:t>
            </a:r>
          </a:p>
          <a:p>
            <a:r>
              <a:rPr lang="en-GB" smtClean="0"/>
              <a:t>Metrics </a:t>
            </a:r>
            <a:r>
              <a:rPr lang="en-GB"/>
              <a:t>for </a:t>
            </a:r>
            <a:r>
              <a:rPr lang="en-GB"/>
              <a:t>computing </a:t>
            </a:r>
            <a:r>
              <a:rPr lang="en-GB" smtClean="0"/>
              <a:t>similarity: </a:t>
            </a:r>
            <a:r>
              <a:rPr lang="en-GB" smtClean="0">
                <a:solidFill>
                  <a:srgbClr val="FF0000"/>
                </a:solidFill>
              </a:rPr>
              <a:t>Jaccard </a:t>
            </a:r>
            <a:r>
              <a:rPr lang="en-GB">
                <a:solidFill>
                  <a:srgbClr val="FF0000"/>
                </a:solidFill>
              </a:rPr>
              <a:t>coefficient</a:t>
            </a:r>
            <a:r>
              <a:rPr lang="en-GB"/>
              <a:t>, </a:t>
            </a:r>
            <a:r>
              <a:rPr lang="en-GB">
                <a:solidFill>
                  <a:srgbClr val="FF0000"/>
                </a:solidFill>
              </a:rPr>
              <a:t>cosine similarity</a:t>
            </a:r>
            <a:r>
              <a:rPr lang="en-GB"/>
              <a:t> and </a:t>
            </a:r>
            <a:r>
              <a:rPr lang="en-GB">
                <a:solidFill>
                  <a:srgbClr val="FF0000"/>
                </a:solidFill>
              </a:rPr>
              <a:t>Euclidean distance</a:t>
            </a:r>
            <a:endParaRPr lang="en-ID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37419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Referensi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>
                <a:hlinkClick r:id="rId2"/>
              </a:rPr>
              <a:t>https</a:t>
            </a:r>
            <a:r>
              <a:rPr lang="en-ID">
                <a:hlinkClick r:id="rId2"/>
              </a:rPr>
              <a:t>://</a:t>
            </a:r>
            <a:r>
              <a:rPr lang="en-ID" smtClean="0">
                <a:hlinkClick r:id="rId2"/>
              </a:rPr>
              <a:t>towardsdatascience.com/a-friendly-introduction-to-text-clustering-fa996bcefd04</a:t>
            </a:r>
            <a:r>
              <a:rPr lang="en-ID" smtClean="0"/>
              <a:t> </a:t>
            </a:r>
          </a:p>
          <a:p>
            <a:r>
              <a:rPr lang="en-ID" smtClean="0"/>
              <a:t>Slide/modul Penambangan Data</a:t>
            </a:r>
          </a:p>
          <a:p>
            <a:r>
              <a:rPr lang="en-ID" smtClean="0"/>
              <a:t>Slide/modul Pelatihan Machine Learning for Business.</a:t>
            </a:r>
          </a:p>
          <a:p>
            <a:r>
              <a:rPr lang="en-ID">
                <a:hlinkClick r:id="rId3"/>
              </a:rPr>
              <a:t>https</a:t>
            </a:r>
            <a:r>
              <a:rPr lang="en-ID">
                <a:hlinkClick r:id="rId3"/>
              </a:rPr>
              <a:t>://</a:t>
            </a:r>
            <a:r>
              <a:rPr lang="en-ID" smtClean="0">
                <a:hlinkClick r:id="rId3"/>
              </a:rPr>
              <a:t>devopedia.org/text-clustering</a:t>
            </a:r>
            <a:r>
              <a:rPr lang="en-ID" smtClean="0"/>
              <a:t> </a:t>
            </a:r>
          </a:p>
          <a:p>
            <a:r>
              <a:rPr lang="en-ID">
                <a:hlinkClick r:id="rId4"/>
              </a:rPr>
              <a:t>https://</a:t>
            </a:r>
            <a:r>
              <a:rPr lang="en-ID">
                <a:hlinkClick r:id="rId4"/>
              </a:rPr>
              <a:t>machinelearninggeek.com/text-clustering-clustering-news-articles</a:t>
            </a:r>
            <a:r>
              <a:rPr lang="en-ID" smtClean="0">
                <a:hlinkClick r:id="rId4"/>
              </a:rPr>
              <a:t>/</a:t>
            </a:r>
            <a:r>
              <a:rPr lang="en-ID" smtClean="0"/>
              <a:t> 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83350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Kesimpulan</a:t>
            </a:r>
            <a:endParaRPr lang="id-ID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51384" y="5046857"/>
            <a:ext cx="10363200" cy="953650"/>
          </a:xfrm>
        </p:spPr>
        <p:txBody>
          <a:bodyPr/>
          <a:lstStyle/>
          <a:p>
            <a:pPr algn="ctr"/>
            <a:r>
              <a:rPr lang="en-ID" sz="6000" smtClean="0"/>
              <a:t>TERIMA KASIH</a:t>
            </a:r>
            <a:endParaRPr lang="id-ID" sz="6000" dirty="0"/>
          </a:p>
        </p:txBody>
      </p:sp>
      <p:grpSp>
        <p:nvGrpSpPr>
          <p:cNvPr id="9" name="Group 8"/>
          <p:cNvGrpSpPr/>
          <p:nvPr/>
        </p:nvGrpSpPr>
        <p:grpSpPr>
          <a:xfrm>
            <a:off x="3719736" y="1689238"/>
            <a:ext cx="3960440" cy="3241812"/>
            <a:chOff x="3719736" y="1689238"/>
            <a:chExt cx="3960440" cy="324181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19736" y="1689238"/>
              <a:ext cx="3960440" cy="324181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03912" y="1916832"/>
              <a:ext cx="720080" cy="7200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801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1026" name="Picture 2" descr="Best Social Media Exchange Sites List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2" y="-27384"/>
            <a:ext cx="12184178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620688"/>
            <a:ext cx="12192000" cy="5688632"/>
          </a:xfrm>
          <a:prstGeom prst="rect">
            <a:avLst/>
          </a:prstGeom>
          <a:solidFill>
            <a:srgbClr val="FB6905">
              <a:alpha val="94902"/>
            </a:srgbClr>
          </a:solidFill>
        </p:spPr>
        <p:txBody>
          <a:bodyPr wrap="square" rtlCol="0" anchor="ctr">
            <a:noAutofit/>
          </a:bodyPr>
          <a:lstStyle/>
          <a:p>
            <a:pPr algn="ctr"/>
            <a:endParaRPr lang="en-ID" sz="6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83278" y="5703639"/>
            <a:ext cx="3058786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Universitas Budi Luhur</a:t>
            </a:r>
            <a:endParaRPr lang="en-ID" sz="2400" b="1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9336" y="764704"/>
            <a:ext cx="4175823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Analisis Teks pada Media Sosial</a:t>
            </a:r>
            <a:endParaRPr lang="en-ID" sz="2400" b="1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39816" y="765975"/>
            <a:ext cx="293105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S1 Teknik Informatika</a:t>
            </a:r>
            <a:endParaRPr lang="en-ID" sz="2400" b="1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83277" y="3007112"/>
            <a:ext cx="882549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D" sz="11500" smtClean="0">
                <a:ln w="12700">
                  <a:solidFill>
                    <a:srgbClr val="0070C0"/>
                  </a:solidFill>
                </a:ln>
                <a:solidFill>
                  <a:srgbClr val="0070C0"/>
                </a:solidFill>
                <a:effectLst>
                  <a:glow rad="127000">
                    <a:schemeClr val="bg1">
                      <a:alpha val="82000"/>
                    </a:schemeClr>
                  </a:glow>
                </a:effectLst>
                <a:latin typeface="Bebas Neue Bold" panose="020B0606020202050201" pitchFamily="34" charset="0"/>
              </a:rPr>
              <a:t>KLASTERISASI </a:t>
            </a:r>
            <a:r>
              <a:rPr lang="en-ID" sz="11500" smtClean="0">
                <a:ln w="12700">
                  <a:solidFill>
                    <a:srgbClr val="0070C0"/>
                  </a:solidFill>
                </a:ln>
                <a:solidFill>
                  <a:srgbClr val="0070C0"/>
                </a:solidFill>
                <a:effectLst>
                  <a:glow rad="127000">
                    <a:schemeClr val="bg1">
                      <a:alpha val="82000"/>
                    </a:schemeClr>
                  </a:glow>
                </a:effectLst>
                <a:latin typeface="Bebas Neue Bold" panose="020B0606020202050201" pitchFamily="34" charset="0"/>
              </a:rPr>
              <a:t>TEKS</a:t>
            </a:r>
            <a:endParaRPr lang="en-ID" sz="11500">
              <a:ln w="12700">
                <a:solidFill>
                  <a:srgbClr val="0070C0"/>
                </a:solidFill>
              </a:ln>
              <a:solidFill>
                <a:srgbClr val="0070C0"/>
              </a:solidFill>
              <a:effectLst>
                <a:glow rad="127000">
                  <a:schemeClr val="bg1">
                    <a:alpha val="82000"/>
                  </a:schemeClr>
                </a:glow>
              </a:effectLst>
              <a:latin typeface="Bebas Neue Bold" panose="020B0606020202050201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31505" y="2101998"/>
            <a:ext cx="87129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7200" b="1" smtClean="0">
                <a:solidFill>
                  <a:schemeClr val="bg1"/>
                </a:solidFill>
                <a:latin typeface="Tempus Sans ITC" panose="04020404030D07020202" pitchFamily="82" charset="0"/>
              </a:rPr>
              <a:t>Tahap Pemodelan</a:t>
            </a:r>
            <a:endParaRPr lang="en-ID" sz="7200" b="1">
              <a:solidFill>
                <a:schemeClr val="bg1"/>
              </a:solidFill>
              <a:latin typeface="Tempus Sans ITC" panose="04020404030D07020202" pitchFamily="8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23792" y="5701104"/>
            <a:ext cx="461036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Dr. Achmad Solichin, S.Kom., M.T.I.</a:t>
            </a:r>
            <a:endParaRPr lang="en-ID" sz="2400" b="1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Pentagon 8"/>
          <p:cNvSpPr/>
          <p:nvPr/>
        </p:nvSpPr>
        <p:spPr>
          <a:xfrm rot="5400000">
            <a:off x="10168847" y="148241"/>
            <a:ext cx="1800200" cy="1448950"/>
          </a:xfrm>
          <a:prstGeom prst="homePlate">
            <a:avLst/>
          </a:prstGeom>
          <a:solidFill>
            <a:srgbClr val="FFFF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ID" sz="5400" b="1" smtClean="0">
                <a:solidFill>
                  <a:srgbClr val="000000"/>
                </a:solidFill>
                <a:latin typeface="Bahnschrift SemiBold" panose="020B0502040204020203" pitchFamily="34" charset="0"/>
              </a:rPr>
              <a:t>09</a:t>
            </a:r>
            <a:endParaRPr lang="en-ID" sz="5400" b="1">
              <a:solidFill>
                <a:srgbClr val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34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>
                <a:solidFill>
                  <a:srgbClr val="FFFF00"/>
                </a:solidFill>
              </a:rPr>
              <a:t>Ingat:</a:t>
            </a:r>
            <a:r>
              <a:rPr lang="en-ID" smtClean="0"/>
              <a:t> Proses Umum Analisis Teks</a:t>
            </a:r>
            <a:endParaRPr lang="en-ID"/>
          </a:p>
        </p:txBody>
      </p:sp>
      <p:sp>
        <p:nvSpPr>
          <p:cNvPr id="4" name="Rectangle 3"/>
          <p:cNvSpPr/>
          <p:nvPr/>
        </p:nvSpPr>
        <p:spPr>
          <a:xfrm>
            <a:off x="1384347" y="2636912"/>
            <a:ext cx="2551413" cy="1160769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mtClean="0"/>
              <a:t>Preprocessing</a:t>
            </a:r>
            <a:endParaRPr lang="en-ID"/>
          </a:p>
        </p:txBody>
      </p:sp>
      <p:sp>
        <p:nvSpPr>
          <p:cNvPr id="6" name="Rectangle 5"/>
          <p:cNvSpPr/>
          <p:nvPr/>
        </p:nvSpPr>
        <p:spPr>
          <a:xfrm>
            <a:off x="4583832" y="2636912"/>
            <a:ext cx="2520280" cy="1160769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mtClean="0"/>
              <a:t>Feature Extraction</a:t>
            </a:r>
            <a:endParaRPr lang="en-ID"/>
          </a:p>
        </p:txBody>
      </p:sp>
      <p:sp>
        <p:nvSpPr>
          <p:cNvPr id="7" name="Rectangle 6"/>
          <p:cNvSpPr/>
          <p:nvPr/>
        </p:nvSpPr>
        <p:spPr>
          <a:xfrm>
            <a:off x="7680176" y="2636911"/>
            <a:ext cx="2520280" cy="1160769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mtClean="0"/>
              <a:t>Modeling</a:t>
            </a:r>
            <a:endParaRPr lang="en-ID"/>
          </a:p>
        </p:txBody>
      </p:sp>
      <p:sp>
        <p:nvSpPr>
          <p:cNvPr id="10" name="TextBox 9"/>
          <p:cNvSpPr txBox="1"/>
          <p:nvPr/>
        </p:nvSpPr>
        <p:spPr>
          <a:xfrm>
            <a:off x="119336" y="1700808"/>
            <a:ext cx="1452834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 Teks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" name="Straight Arrow Connector 10"/>
          <p:cNvCxnSpPr>
            <a:stCxn id="4" idx="3"/>
            <a:endCxn id="6" idx="1"/>
          </p:cNvCxnSpPr>
          <p:nvPr/>
        </p:nvCxnSpPr>
        <p:spPr>
          <a:xfrm>
            <a:off x="3935760" y="3217297"/>
            <a:ext cx="648072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3"/>
            <a:endCxn id="7" idx="1"/>
          </p:cNvCxnSpPr>
          <p:nvPr/>
        </p:nvCxnSpPr>
        <p:spPr>
          <a:xfrm flipV="1">
            <a:off x="7104112" y="3217296"/>
            <a:ext cx="576064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0" idx="2"/>
            <a:endCxn id="4" idx="1"/>
          </p:cNvCxnSpPr>
          <p:nvPr/>
        </p:nvCxnSpPr>
        <p:spPr>
          <a:xfrm rot="16200000" flipH="1">
            <a:off x="587638" y="2420588"/>
            <a:ext cx="1054824" cy="538594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0416480" y="4077072"/>
            <a:ext cx="1544361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Klaster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Elbow Connector 22"/>
          <p:cNvCxnSpPr>
            <a:stCxn id="7" idx="3"/>
            <a:endCxn id="22" idx="0"/>
          </p:cNvCxnSpPr>
          <p:nvPr/>
        </p:nvCxnSpPr>
        <p:spPr>
          <a:xfrm>
            <a:off x="10200456" y="3217296"/>
            <a:ext cx="988205" cy="859776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1384347" y="4015808"/>
            <a:ext cx="2551413" cy="2554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Tokenization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Sentence splitter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Stemming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Lemmatisasi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Stop word elimination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Entity Masking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Spelling correction</a:t>
            </a:r>
            <a:endParaRPr lang="en-ID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583832" y="4077072"/>
            <a:ext cx="2520280" cy="16312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Vector Space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N-gram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LSI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Word Embedding</a:t>
            </a:r>
            <a:endParaRPr lang="en-ID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680176" y="4077072"/>
            <a:ext cx="2520280" cy="19389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Text Classification</a:t>
            </a:r>
            <a:r>
              <a:rPr lang="en-GB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 Clustering</a:t>
            </a:r>
            <a:endParaRPr lang="en-GB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Text Similarity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Sequential Labeling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Seq2seq</a:t>
            </a:r>
            <a:endParaRPr lang="en-ID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 rot="16200000">
            <a:off x="3585884" y="2187954"/>
            <a:ext cx="1344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Token list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 rot="16200000">
            <a:off x="6766533" y="2187953"/>
            <a:ext cx="12616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Features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944133" y="1700809"/>
            <a:ext cx="3616363" cy="45365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20111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>
                <a:solidFill>
                  <a:schemeClr val="tx1"/>
                </a:solidFill>
              </a:rPr>
              <a:t>Klasterisasi (Clustering)</a:t>
            </a:r>
            <a:endParaRPr lang="en-ID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27513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Apa itu Clustering?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28800"/>
            <a:ext cx="6422504" cy="4695800"/>
          </a:xfrm>
        </p:spPr>
        <p:txBody>
          <a:bodyPr/>
          <a:lstStyle/>
          <a:p>
            <a:r>
              <a:rPr lang="en-ID" b="1" smtClean="0">
                <a:solidFill>
                  <a:srgbClr val="FF0000"/>
                </a:solidFill>
              </a:rPr>
              <a:t>Cluster</a:t>
            </a:r>
            <a:r>
              <a:rPr lang="en-ID" smtClean="0"/>
              <a:t> adalah sekumpulan data / object yang memiliki </a:t>
            </a:r>
            <a:r>
              <a:rPr lang="en-ID" b="1" smtClean="0">
                <a:solidFill>
                  <a:srgbClr val="FF0000"/>
                </a:solidFill>
              </a:rPr>
              <a:t>kesamaan (similarity) </a:t>
            </a:r>
            <a:r>
              <a:rPr lang="en-ID" smtClean="0"/>
              <a:t>diantara setiap anggota klaster, atau </a:t>
            </a:r>
            <a:r>
              <a:rPr lang="en-ID" b="1" smtClean="0">
                <a:solidFill>
                  <a:srgbClr val="FF0000"/>
                </a:solidFill>
              </a:rPr>
              <a:t>ketidaksamaan (dissimilarity) </a:t>
            </a:r>
            <a:r>
              <a:rPr lang="en-ID" smtClean="0"/>
              <a:t>dengan data pada klaster yang lain</a:t>
            </a:r>
            <a:endParaRPr lang="en-ID"/>
          </a:p>
        </p:txBody>
      </p:sp>
      <p:pic>
        <p:nvPicPr>
          <p:cNvPr id="1026" name="Picture 2" descr="clusteri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32104" y="1628800"/>
            <a:ext cx="4840915" cy="3630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0203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Penerapan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z="2400" smtClean="0"/>
              <a:t>Retail / Marketing</a:t>
            </a:r>
          </a:p>
          <a:p>
            <a:pPr lvl="1"/>
            <a:r>
              <a:rPr lang="en-ID" sz="2000" smtClean="0"/>
              <a:t>Analisis pola transaksi yang dilakukan pelanggan</a:t>
            </a:r>
          </a:p>
          <a:p>
            <a:pPr lvl="1"/>
            <a:r>
              <a:rPr lang="en-ID" sz="2000" smtClean="0"/>
              <a:t>Rekomendasi buku, film atau produk baru untuk pelanggan baru</a:t>
            </a:r>
          </a:p>
          <a:p>
            <a:r>
              <a:rPr lang="en-ID" sz="2400" smtClean="0"/>
              <a:t>Perbankan</a:t>
            </a:r>
          </a:p>
          <a:p>
            <a:pPr lvl="1"/>
            <a:r>
              <a:rPr lang="en-ID" sz="2000" smtClean="0"/>
              <a:t>Deteksi fraud dalam transaksi perbankan</a:t>
            </a:r>
          </a:p>
          <a:p>
            <a:pPr lvl="1"/>
            <a:r>
              <a:rPr lang="en-ID" sz="2000" smtClean="0"/>
              <a:t>Pengelompokan nasabah (program loyalitas nasabah)</a:t>
            </a:r>
          </a:p>
          <a:p>
            <a:r>
              <a:rPr lang="en-ID" sz="2400" smtClean="0"/>
              <a:t>Asuransi</a:t>
            </a:r>
          </a:p>
          <a:p>
            <a:pPr lvl="1"/>
            <a:r>
              <a:rPr lang="en-ID" sz="2000" smtClean="0"/>
              <a:t>Deteksi fraud dalam klaim asuransi</a:t>
            </a:r>
          </a:p>
          <a:p>
            <a:pPr lvl="1"/>
            <a:r>
              <a:rPr lang="en-ID" sz="2000" smtClean="0"/>
              <a:t>Analisis resiko asuransi bagi pelanggan</a:t>
            </a:r>
          </a:p>
          <a:p>
            <a:r>
              <a:rPr lang="en-ID" sz="2400" smtClean="0"/>
              <a:t>Berita dan Penerbitan</a:t>
            </a:r>
          </a:p>
          <a:p>
            <a:pPr lvl="1"/>
            <a:r>
              <a:rPr lang="en-ID" sz="2000" smtClean="0"/>
              <a:t>Kategorisasi berita secara otomatis</a:t>
            </a:r>
          </a:p>
          <a:p>
            <a:pPr lvl="1"/>
            <a:r>
              <a:rPr lang="en-ID" sz="2000" smtClean="0"/>
              <a:t>Rekomendasi artikel / berita baru</a:t>
            </a:r>
            <a:endParaRPr lang="en-ID" sz="2000"/>
          </a:p>
        </p:txBody>
      </p:sp>
    </p:spTree>
    <p:extLst>
      <p:ext uri="{BB962C8B-B14F-4D97-AF65-F5344CB8AC3E}">
        <p14:creationId xmlns:p14="http://schemas.microsoft.com/office/powerpoint/2010/main" val="119194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Penggunaan Algoritma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Exploratory Data Analysis (EDA)</a:t>
            </a:r>
          </a:p>
          <a:p>
            <a:r>
              <a:rPr lang="en-ID" smtClean="0"/>
              <a:t>Generate Rangkuman (summary generation)</a:t>
            </a:r>
          </a:p>
          <a:p>
            <a:r>
              <a:rPr lang="en-ID" smtClean="0"/>
              <a:t>Deteksi pencilan (outlier detection)</a:t>
            </a:r>
          </a:p>
          <a:p>
            <a:r>
              <a:rPr lang="en-ID" smtClean="0"/>
              <a:t>Mencari duplikat (finding duplicates)</a:t>
            </a:r>
          </a:p>
          <a:p>
            <a:r>
              <a:rPr lang="en-ID" smtClean="0"/>
              <a:t>Tahap pra-pemrosesan data (Data pre-processing)</a:t>
            </a:r>
          </a:p>
          <a:p>
            <a:r>
              <a:rPr lang="en-ID" smtClean="0"/>
              <a:t>Kompresi data / image</a:t>
            </a:r>
          </a:p>
          <a:p>
            <a:r>
              <a:rPr lang="en-ID" smtClean="0"/>
              <a:t>Optimasi algoritma k-NN</a:t>
            </a:r>
          </a:p>
          <a:p>
            <a:r>
              <a:rPr lang="en-ID" smtClean="0"/>
              <a:t>dll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3797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-template-apr7">
  <a:themeElements>
    <a:clrScheme name="Office Theme 1">
      <a:dk1>
        <a:srgbClr val="17347D"/>
      </a:dk1>
      <a:lt1>
        <a:srgbClr val="FFFFFF"/>
      </a:lt1>
      <a:dk2>
        <a:srgbClr val="3366CC"/>
      </a:dk2>
      <a:lt2>
        <a:srgbClr val="DDDDDD"/>
      </a:lt2>
      <a:accent1>
        <a:srgbClr val="77B7E7"/>
      </a:accent1>
      <a:accent2>
        <a:srgbClr val="FF9900"/>
      </a:accent2>
      <a:accent3>
        <a:srgbClr val="FFFFFF"/>
      </a:accent3>
      <a:accent4>
        <a:srgbClr val="122B6A"/>
      </a:accent4>
      <a:accent5>
        <a:srgbClr val="BDD8F1"/>
      </a:accent5>
      <a:accent6>
        <a:srgbClr val="E78A00"/>
      </a:accent6>
      <a:hlink>
        <a:srgbClr val="9999FF"/>
      </a:hlink>
      <a:folHlink>
        <a:srgbClr val="969696"/>
      </a:folHlink>
    </a:clrScheme>
    <a:fontScheme name="Office Them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17347D"/>
        </a:dk1>
        <a:lt1>
          <a:srgbClr val="FFFFFF"/>
        </a:lt1>
        <a:dk2>
          <a:srgbClr val="3366CC"/>
        </a:dk2>
        <a:lt2>
          <a:srgbClr val="DDDDDD"/>
        </a:lt2>
        <a:accent1>
          <a:srgbClr val="77B7E7"/>
        </a:accent1>
        <a:accent2>
          <a:srgbClr val="FF9900"/>
        </a:accent2>
        <a:accent3>
          <a:srgbClr val="FFFFFF"/>
        </a:accent3>
        <a:accent4>
          <a:srgbClr val="122B6A"/>
        </a:accent4>
        <a:accent5>
          <a:srgbClr val="BDD8F1"/>
        </a:accent5>
        <a:accent6>
          <a:srgbClr val="E78A00"/>
        </a:accent6>
        <a:hlink>
          <a:srgbClr val="9999F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1B525F"/>
        </a:dk1>
        <a:lt1>
          <a:srgbClr val="FFFFFF"/>
        </a:lt1>
        <a:dk2>
          <a:srgbClr val="339966"/>
        </a:dk2>
        <a:lt2>
          <a:srgbClr val="DDDDDD"/>
        </a:lt2>
        <a:accent1>
          <a:srgbClr val="C5BA6B"/>
        </a:accent1>
        <a:accent2>
          <a:srgbClr val="669900"/>
        </a:accent2>
        <a:accent3>
          <a:srgbClr val="FFFFFF"/>
        </a:accent3>
        <a:accent4>
          <a:srgbClr val="154550"/>
        </a:accent4>
        <a:accent5>
          <a:srgbClr val="DFD9BA"/>
        </a:accent5>
        <a:accent6>
          <a:srgbClr val="5C8A00"/>
        </a:accent6>
        <a:hlink>
          <a:srgbClr val="E57C4D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191961"/>
        </a:dk1>
        <a:lt1>
          <a:srgbClr val="FFFFFF"/>
        </a:lt1>
        <a:dk2>
          <a:srgbClr val="5D4CDC"/>
        </a:dk2>
        <a:lt2>
          <a:srgbClr val="DDDDDD"/>
        </a:lt2>
        <a:accent1>
          <a:srgbClr val="31B36C"/>
        </a:accent1>
        <a:accent2>
          <a:srgbClr val="0099FF"/>
        </a:accent2>
        <a:accent3>
          <a:srgbClr val="FFFFFF"/>
        </a:accent3>
        <a:accent4>
          <a:srgbClr val="141452"/>
        </a:accent4>
        <a:accent5>
          <a:srgbClr val="ADD6BA"/>
        </a:accent5>
        <a:accent6>
          <a:srgbClr val="008AE7"/>
        </a:accent6>
        <a:hlink>
          <a:srgbClr val="A0963C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powerpoint-template-apr7</Template>
  <TotalTime>51168</TotalTime>
  <Words>1437</Words>
  <Application>Microsoft Office PowerPoint</Application>
  <PresentationFormat>Widescreen</PresentationFormat>
  <Paragraphs>194</Paragraphs>
  <Slides>36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Bahnschrift SemiBold</vt:lpstr>
      <vt:lpstr>Bebas Neue Bold</vt:lpstr>
      <vt:lpstr>Calibri</vt:lpstr>
      <vt:lpstr>Courier New</vt:lpstr>
      <vt:lpstr>Tempus Sans ITC</vt:lpstr>
      <vt:lpstr>Verdana</vt:lpstr>
      <vt:lpstr>Wingdings</vt:lpstr>
      <vt:lpstr>powerpoint-template-apr7</vt:lpstr>
      <vt:lpstr>FAKULTAS TEKNOLOGI INFORMASI</vt:lpstr>
      <vt:lpstr>KLASTERISASI TEKS</vt:lpstr>
      <vt:lpstr>Tujuan Pembelajaran</vt:lpstr>
      <vt:lpstr>PowerPoint Presentation</vt:lpstr>
      <vt:lpstr>Ingat: Proses Umum Analisis Teks</vt:lpstr>
      <vt:lpstr>Klasterisasi (Clustering)</vt:lpstr>
      <vt:lpstr>Apa itu Clustering?</vt:lpstr>
      <vt:lpstr>Contoh Penerapan Clustering</vt:lpstr>
      <vt:lpstr>Penggunaan Algoritma Clustering</vt:lpstr>
      <vt:lpstr>Metode Clustering</vt:lpstr>
      <vt:lpstr>Hard Clustering vs Soft Clustering</vt:lpstr>
      <vt:lpstr>K-Means Clustering</vt:lpstr>
      <vt:lpstr>K-Means Clustering: Similarity / Dissimilarity</vt:lpstr>
      <vt:lpstr>Ilustrasi Cara Kerja Algoritma K-Means</vt:lpstr>
      <vt:lpstr>Hierarchical Clustering</vt:lpstr>
      <vt:lpstr>Hierarchical Clustering: Granularity vs Cluster Size</vt:lpstr>
      <vt:lpstr>Hierarchical Clustering: Jumlah Klaster</vt:lpstr>
      <vt:lpstr>Hierarchical Clustering: Jumlah Klaster</vt:lpstr>
      <vt:lpstr>Hierarchical Clustering: Jumlah Klaster</vt:lpstr>
      <vt:lpstr>Agglomerative Clustering</vt:lpstr>
      <vt:lpstr>Divisive Clustering</vt:lpstr>
      <vt:lpstr>Hierarchical Clustering: Kelebihan dan Kekurangan</vt:lpstr>
      <vt:lpstr>Hierarchical Clustering vs K-Means</vt:lpstr>
      <vt:lpstr>K-Means vs Density-based Clustering</vt:lpstr>
      <vt:lpstr>K-Means vs Density-based Clustering</vt:lpstr>
      <vt:lpstr>K-Means vs Density-based Clustering</vt:lpstr>
      <vt:lpstr>Density-based Clustering</vt:lpstr>
      <vt:lpstr>KlasterisaSi Teks</vt:lpstr>
      <vt:lpstr>Klasterisasi Teks</vt:lpstr>
      <vt:lpstr>Langkah Penting Klasterisasi Teks</vt:lpstr>
      <vt:lpstr>Contoh Penerapan Klasterisasi Teks</vt:lpstr>
      <vt:lpstr>Contoh Penerapan Klasterisasi Teks</vt:lpstr>
      <vt:lpstr>Levels of text clustering</vt:lpstr>
      <vt:lpstr>How can I measure similarity in text clustering?</vt:lpstr>
      <vt:lpstr>Referensi</vt:lpstr>
      <vt:lpstr>Kesimpulan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user</dc:creator>
  <cp:lastModifiedBy>Achmad Solichin</cp:lastModifiedBy>
  <cp:revision>1112</cp:revision>
  <dcterms:created xsi:type="dcterms:W3CDTF">2011-05-21T14:11:58Z</dcterms:created>
  <dcterms:modified xsi:type="dcterms:W3CDTF">2022-12-05T16:09:54Z</dcterms:modified>
</cp:coreProperties>
</file>

<file path=docProps/thumbnail.jpeg>
</file>